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1"/>
  </p:sldMasterIdLst>
  <p:sldIdLst>
    <p:sldId id="256" r:id="rId2"/>
    <p:sldId id="258" r:id="rId3"/>
    <p:sldId id="259" r:id="rId4"/>
    <p:sldId id="267" r:id="rId5"/>
    <p:sldId id="269" r:id="rId6"/>
    <p:sldId id="268" r:id="rId7"/>
    <p:sldId id="260" r:id="rId8"/>
    <p:sldId id="261" r:id="rId9"/>
    <p:sldId id="277" r:id="rId10"/>
    <p:sldId id="278" r:id="rId11"/>
    <p:sldId id="262" r:id="rId12"/>
    <p:sldId id="276" r:id="rId13"/>
    <p:sldId id="275" r:id="rId14"/>
    <p:sldId id="263" r:id="rId15"/>
    <p:sldId id="270" r:id="rId16"/>
    <p:sldId id="271" r:id="rId17"/>
    <p:sldId id="264" r:id="rId18"/>
    <p:sldId id="273" r:id="rId19"/>
    <p:sldId id="274" r:id="rId20"/>
    <p:sldId id="265" r:id="rId21"/>
    <p:sldId id="272" r:id="rId22"/>
    <p:sldId id="266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04" y="-1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3E35C351-8CA9-FD42-A969-40576B90625C}" type="datetimeFigureOut">
              <a:rPr lang="en-US" smtClean="0"/>
              <a:pPr/>
              <a:t>6/1/14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1BDFAF3-2DCF-664F-969E-58036087C8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p:transition xmlns:p14="http://schemas.microsoft.com/office/powerpoint/2010/main" spd="med">
    <p:pull dir="r"/>
  </p:transition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mc.org/publications/2014-horizon-report-higher-ed" TargetMode="External"/><Relationship Id="rId3" Type="http://schemas.openxmlformats.org/officeDocument/2006/relationships/hyperlink" Target="http://www.educause.edu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hyperlink" Target="mailto:joan@cni.org" TargetMode="External"/><Relationship Id="rId3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caleup.ncsu.edu/FAQs.html" TargetMode="External"/><Relationship Id="rId4" Type="http://schemas.openxmlformats.org/officeDocument/2006/relationships/hyperlink" Target="http://www.oit.umn.edu/research-evaluation/selected-research/learning-environments/index.ht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eb.mit.edu/edtech/casestudies/teal.htm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Top Trends for Technologies in Higher Education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800" dirty="0" smtClean="0"/>
              <a:t>Joan K. Lippincott, CNI</a:t>
            </a:r>
          </a:p>
          <a:p>
            <a:r>
              <a:rPr lang="en-US" sz="1800" dirty="0" smtClean="0"/>
              <a:t>AMICAL  Kosovo 2014</a:t>
            </a:r>
            <a:endParaRPr lang="en-US" sz="1800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Standardization of devices</a:t>
            </a:r>
          </a:p>
          <a:p>
            <a:r>
              <a:rPr lang="en-US" dirty="0" smtClean="0"/>
              <a:t>Rate of adoption by faculty and students</a:t>
            </a:r>
          </a:p>
          <a:p>
            <a:r>
              <a:rPr lang="en-US" dirty="0" smtClean="0"/>
              <a:t>Security</a:t>
            </a:r>
          </a:p>
          <a:p>
            <a:r>
              <a:rPr lang="en-US" dirty="0" smtClean="0"/>
              <a:t>Proprietary platforms for content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Makerspaces</a:t>
            </a:r>
            <a:endParaRPr lang="en-US" dirty="0"/>
          </a:p>
        </p:txBody>
      </p:sp>
      <p:pic>
        <p:nvPicPr>
          <p:cNvPr id="4" name="Content Placeholder 3" descr="IMG_3109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974" r="-20974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2134801" y="6108119"/>
            <a:ext cx="54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North Carolina State U. Hunt Library 3-D Printer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Why important</a:t>
            </a:r>
            <a:endParaRPr lang="en-US" b="1" dirty="0"/>
          </a:p>
        </p:txBody>
      </p:sp>
      <p:pic>
        <p:nvPicPr>
          <p:cNvPr id="8" name="Content Placeholder 7" descr="Screen Shot 2013-10-03 at 4.52.15 PM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39" r="-4139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 smtClean="0"/>
              <a:t>“3D printing enriches learning and promotes knowledge creation.”  </a:t>
            </a:r>
            <a:r>
              <a:rPr lang="en-US" sz="1800" dirty="0" err="1" smtClean="0"/>
              <a:t>Kathlin</a:t>
            </a:r>
            <a:r>
              <a:rPr lang="en-US" sz="1800" dirty="0" smtClean="0"/>
              <a:t> Ray, Dean, University Libraries, University of Nevada, Reno </a:t>
            </a:r>
            <a:r>
              <a:rPr lang="en-US" sz="1000" dirty="0" smtClean="0"/>
              <a:t>http://www.slideshare.net/klray/academic-libraries-as-makerspace-3d-printing-at-and-3-d-printing-public</a:t>
            </a: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4784976" y="6395135"/>
            <a:ext cx="3801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http://www.unr.edu/nevada-today/news/2012/3d-copier</a:t>
            </a:r>
            <a:endParaRPr lang="en-US" sz="1200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there clear links to the curriculum?</a:t>
            </a:r>
          </a:p>
          <a:p>
            <a:pPr lvl="1"/>
            <a:r>
              <a:rPr lang="en-US" dirty="0" smtClean="0"/>
              <a:t>Engineering</a:t>
            </a:r>
          </a:p>
          <a:p>
            <a:pPr lvl="1"/>
            <a:r>
              <a:rPr lang="en-US" dirty="0" smtClean="0"/>
              <a:t>Environmental studies</a:t>
            </a:r>
          </a:p>
          <a:p>
            <a:pPr lvl="1"/>
            <a:r>
              <a:rPr lang="en-US" dirty="0" smtClean="0"/>
              <a:t>Health sciences</a:t>
            </a:r>
          </a:p>
          <a:p>
            <a:pPr lvl="1"/>
            <a:r>
              <a:rPr lang="en-US" dirty="0" smtClean="0"/>
              <a:t>Archaeology</a:t>
            </a:r>
          </a:p>
          <a:p>
            <a:r>
              <a:rPr lang="en-US" dirty="0" smtClean="0"/>
              <a:t>Equipment and staff costs</a:t>
            </a:r>
          </a:p>
          <a:p>
            <a:r>
              <a:rPr lang="en-US" dirty="0" smtClean="0"/>
              <a:t>Expertise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Games and </a:t>
            </a:r>
            <a:r>
              <a:rPr lang="en-US" dirty="0" err="1" smtClean="0"/>
              <a:t>gamification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438661" y="6147074"/>
            <a:ext cx="5538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http://www.thesims.com/en-us/the-sims-3#</a:t>
            </a:r>
            <a:endParaRPr lang="en-US" dirty="0"/>
          </a:p>
        </p:txBody>
      </p:sp>
      <p:pic>
        <p:nvPicPr>
          <p:cNvPr id="9" name="Content Placeholder 8" descr="Screen Shot 2014-03-18 at 3.11.31 PM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436" r="-7436"/>
          <a:stretch>
            <a:fillRect/>
          </a:stretch>
        </p:blipFill>
        <p:spPr/>
      </p:pic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Considered by many to be a useful strategy</a:t>
            </a:r>
          </a:p>
          <a:p>
            <a:pPr lvl="1"/>
            <a:r>
              <a:rPr lang="en-US" dirty="0" smtClean="0"/>
              <a:t>Engagement</a:t>
            </a:r>
          </a:p>
          <a:p>
            <a:pPr lvl="1"/>
            <a:r>
              <a:rPr lang="en-US" dirty="0" smtClean="0"/>
              <a:t>Active learning</a:t>
            </a:r>
          </a:p>
          <a:p>
            <a:pPr lvl="1"/>
            <a:r>
              <a:rPr lang="en-US" dirty="0" smtClean="0"/>
              <a:t>Developing strategic thinking</a:t>
            </a:r>
          </a:p>
          <a:p>
            <a:pPr lvl="1"/>
            <a:r>
              <a:rPr lang="en-US" dirty="0" smtClean="0"/>
              <a:t>Increasing learning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using existing games, not all students will enter with same skills or interests (WOW, etc.)</a:t>
            </a:r>
          </a:p>
          <a:p>
            <a:r>
              <a:rPr lang="en-US" dirty="0" smtClean="0"/>
              <a:t>Game development is very expensive</a:t>
            </a:r>
          </a:p>
          <a:p>
            <a:r>
              <a:rPr lang="en-US" dirty="0" smtClean="0"/>
              <a:t>Few good products for the higher education sector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analytics</a:t>
            </a:r>
            <a:endParaRPr lang="en-US" dirty="0"/>
          </a:p>
        </p:txBody>
      </p:sp>
      <p:pic>
        <p:nvPicPr>
          <p:cNvPr id="4" name="Content Placeholder 3" descr="Screen Shot 2014-03-17 at 10.55.44 AM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699" r="-6699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1751794" y="6379874"/>
            <a:ext cx="49255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 smtClean="0"/>
              <a:t>http://www.educause.edu/library/resources/learning-analytics-readiness-and-rewards</a:t>
            </a:r>
            <a:endParaRPr lang="en-US" sz="1050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Could help more students succeed and persist to degree</a:t>
            </a:r>
          </a:p>
          <a:p>
            <a:r>
              <a:rPr lang="en-US" dirty="0" smtClean="0"/>
              <a:t>Could have particular implications for STEM</a:t>
            </a:r>
          </a:p>
          <a:p>
            <a:r>
              <a:rPr lang="en-US" dirty="0" smtClean="0"/>
              <a:t>Addresses accountability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Resource-intensive</a:t>
            </a:r>
          </a:p>
          <a:p>
            <a:r>
              <a:rPr lang="en-US" dirty="0" smtClean="0"/>
              <a:t>Works best for very large classes</a:t>
            </a:r>
          </a:p>
          <a:p>
            <a:r>
              <a:rPr lang="en-US" dirty="0" smtClean="0"/>
              <a:t>Need strategies for following up on what data reveals</a:t>
            </a:r>
          </a:p>
          <a:p>
            <a:pPr lvl="1"/>
            <a:r>
              <a:rPr lang="en-US" dirty="0" smtClean="0"/>
              <a:t>For faculty – pedagogy</a:t>
            </a:r>
          </a:p>
          <a:p>
            <a:pPr lvl="1"/>
            <a:r>
              <a:rPr lang="en-US" dirty="0" smtClean="0"/>
              <a:t>For students – support services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Trends to watch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Flipped classroom</a:t>
            </a:r>
          </a:p>
          <a:p>
            <a:r>
              <a:rPr lang="en-US" dirty="0" smtClean="0"/>
              <a:t>Mobile technologies</a:t>
            </a:r>
          </a:p>
          <a:p>
            <a:pPr lvl="1"/>
            <a:r>
              <a:rPr lang="en-US" dirty="0" err="1" smtClean="0"/>
              <a:t>Smartphones</a:t>
            </a:r>
            <a:r>
              <a:rPr lang="en-US" dirty="0" smtClean="0"/>
              <a:t>, tablets</a:t>
            </a:r>
          </a:p>
          <a:p>
            <a:pPr lvl="1"/>
            <a:r>
              <a:rPr lang="en-US" dirty="0" smtClean="0"/>
              <a:t>Wearable devices</a:t>
            </a:r>
          </a:p>
          <a:p>
            <a:r>
              <a:rPr lang="en-US" dirty="0" err="1" smtClean="0"/>
              <a:t>Makerspaces</a:t>
            </a:r>
            <a:endParaRPr lang="en-US" dirty="0" smtClean="0"/>
          </a:p>
          <a:p>
            <a:r>
              <a:rPr lang="en-US" dirty="0" smtClean="0"/>
              <a:t>Games and </a:t>
            </a:r>
            <a:r>
              <a:rPr lang="en-US" dirty="0" err="1" smtClean="0"/>
              <a:t>gamification</a:t>
            </a:r>
            <a:endParaRPr lang="en-US" dirty="0" smtClean="0"/>
          </a:p>
          <a:p>
            <a:r>
              <a:rPr lang="en-US" dirty="0" smtClean="0"/>
              <a:t>Learning analytics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Horizon Report </a:t>
            </a:r>
            <a:r>
              <a:rPr lang="en-US" dirty="0" smtClean="0">
                <a:hlinkClick r:id="rId2"/>
              </a:rPr>
              <a:t>http://www.nmc.org/publications/2014-horizon-report-higher-ed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Pew Internet and American Life Project </a:t>
            </a:r>
            <a:r>
              <a:rPr lang="en-US" i="1" dirty="0" err="1" smtClean="0"/>
              <a:t>www.</a:t>
            </a:r>
            <a:r>
              <a:rPr lang="en-US" b="1" i="1" dirty="0" err="1" smtClean="0"/>
              <a:t>pewinternet</a:t>
            </a:r>
            <a:r>
              <a:rPr lang="en-US" i="1" dirty="0" err="1" smtClean="0"/>
              <a:t>.org</a:t>
            </a:r>
            <a:r>
              <a:rPr lang="en-US" i="1" dirty="0" smtClean="0"/>
              <a:t>/</a:t>
            </a:r>
            <a:r>
              <a:rPr lang="en-US" dirty="0" smtClean="0"/>
              <a:t>‎</a:t>
            </a:r>
          </a:p>
          <a:p>
            <a:r>
              <a:rPr lang="en-US" dirty="0" smtClean="0"/>
              <a:t>EDUCAUSE </a:t>
            </a:r>
            <a:r>
              <a:rPr lang="en-US" dirty="0" smtClean="0">
                <a:hlinkClick r:id="rId3"/>
              </a:rPr>
              <a:t>www.educause.edu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you think about the trends identified?</a:t>
            </a:r>
          </a:p>
          <a:p>
            <a:r>
              <a:rPr lang="en-US" dirty="0" smtClean="0"/>
              <a:t>Would you like to discuss others?</a:t>
            </a:r>
          </a:p>
          <a:p>
            <a:pPr lvl="1"/>
            <a:r>
              <a:rPr lang="en-US" dirty="0" err="1" smtClean="0"/>
              <a:t>MOOCs</a:t>
            </a:r>
            <a:endParaRPr lang="en-US" dirty="0" smtClean="0"/>
          </a:p>
          <a:p>
            <a:pPr lvl="1"/>
            <a:r>
              <a:rPr lang="en-US" dirty="0" smtClean="0"/>
              <a:t>Open Educational Resources (OER)</a:t>
            </a:r>
          </a:p>
          <a:p>
            <a:pPr lvl="1"/>
            <a:r>
              <a:rPr lang="en-US" dirty="0" smtClean="0"/>
              <a:t>Data visualization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Joan K. Lippincott</a:t>
            </a:r>
          </a:p>
          <a:p>
            <a:r>
              <a:rPr lang="en-US" dirty="0" smtClean="0">
                <a:hlinkClick r:id="rId2"/>
              </a:rPr>
              <a:t>joan@cni.org</a:t>
            </a:r>
            <a:endParaRPr lang="en-US" dirty="0" smtClean="0"/>
          </a:p>
          <a:p>
            <a:r>
              <a:rPr lang="en-US" dirty="0" err="1" smtClean="0"/>
              <a:t>www.cni.org</a:t>
            </a:r>
            <a:endParaRPr lang="en-US" dirty="0"/>
          </a:p>
        </p:txBody>
      </p:sp>
      <p:pic>
        <p:nvPicPr>
          <p:cNvPr id="14" name="Picture Placeholder 13" descr="IMG_3142.JPG"/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256" r="-26256"/>
          <a:stretch>
            <a:fillRect/>
          </a:stretch>
        </p:blipFill>
        <p:spPr/>
      </p:pic>
      <p:sp>
        <p:nvSpPr>
          <p:cNvPr id="15" name="TextBox 14"/>
          <p:cNvSpPr txBox="1"/>
          <p:nvPr/>
        </p:nvSpPr>
        <p:spPr>
          <a:xfrm>
            <a:off x="1751794" y="228600"/>
            <a:ext cx="26176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Data Visualization Studio - NCSU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Flipped classroom</a:t>
            </a:r>
            <a:endParaRPr lang="en-US" dirty="0"/>
          </a:p>
        </p:txBody>
      </p:sp>
      <p:pic>
        <p:nvPicPr>
          <p:cNvPr id="4" name="Content Placeholder 3" descr="IMG_3198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974" r="-20974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2160545" y="6160886"/>
            <a:ext cx="459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Virginia Tech Library Classroom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Demonstrated success in improving student learning</a:t>
            </a:r>
          </a:p>
          <a:p>
            <a:r>
              <a:rPr lang="en-US" dirty="0" smtClean="0"/>
              <a:t>Develops a variety of skills in addition to learning disciplinary content</a:t>
            </a:r>
          </a:p>
          <a:p>
            <a:pPr lvl="1"/>
            <a:r>
              <a:rPr lang="en-US" dirty="0" smtClean="0"/>
              <a:t>Problem solving</a:t>
            </a:r>
          </a:p>
          <a:p>
            <a:pPr lvl="1"/>
            <a:r>
              <a:rPr lang="en-US" dirty="0" smtClean="0"/>
              <a:t>Group collaboration</a:t>
            </a:r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technology critical or can this be implemented without technology?</a:t>
            </a:r>
          </a:p>
          <a:p>
            <a:r>
              <a:rPr lang="en-US" dirty="0" smtClean="0"/>
              <a:t>Will faculty adjust their pedagogy?</a:t>
            </a:r>
          </a:p>
          <a:p>
            <a:r>
              <a:rPr lang="en-US" dirty="0" smtClean="0"/>
              <a:t>Can you provide training opportunities and/or incentives for curricular change?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Assessments of learning in flipped classrooms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http://web.mit.edu/edtech/casestudies/teal.html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http://scaleup.ncsu.edu/FAQs.html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http://www.oit.umn.edu/research-evaluation/selected-research/learning-environments/index.htm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Smartphones</a:t>
            </a:r>
            <a:r>
              <a:rPr lang="en-US" dirty="0" smtClean="0"/>
              <a:t> and tablets</a:t>
            </a:r>
            <a:endParaRPr lang="en-US" dirty="0"/>
          </a:p>
        </p:txBody>
      </p:sp>
      <p:pic>
        <p:nvPicPr>
          <p:cNvPr id="4" name="Content Placeholder 3" descr="Screen Shot 2014-03-17 at 11.42.53 AM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781" r="-11781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1284649" y="6365275"/>
            <a:ext cx="6891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http://www.cni.org/executive-roundtable-reports/multiple-devices-and-platforms-institutional-strategies/</a:t>
            </a:r>
            <a:endParaRPr lang="en-US" sz="1200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Wearable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2306681"/>
            <a:ext cx="3657600" cy="3649619"/>
          </a:xfrm>
        </p:spPr>
        <p:txBody>
          <a:bodyPr/>
          <a:lstStyle/>
          <a:p>
            <a:r>
              <a:rPr lang="en-US" dirty="0" err="1" smtClean="0"/>
              <a:t>GoogleGlass</a:t>
            </a:r>
            <a:endParaRPr lang="en-US" dirty="0" smtClean="0"/>
          </a:p>
          <a:p>
            <a:r>
              <a:rPr lang="en-US" dirty="0" err="1" smtClean="0"/>
              <a:t>FitBit</a:t>
            </a:r>
            <a:endParaRPr lang="en-US" dirty="0"/>
          </a:p>
        </p:txBody>
      </p:sp>
      <p:pic>
        <p:nvPicPr>
          <p:cNvPr id="5" name="Content Placeholder 4" descr="Screen Shot 2014-03-17 at 11.04.27 AM.pn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530" b="-22530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4705351" y="5708309"/>
            <a:ext cx="35998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Michael </a:t>
            </a:r>
            <a:r>
              <a:rPr lang="en-US" sz="1100" dirty="0" err="1" smtClean="0"/>
              <a:t>Praietorius</a:t>
            </a:r>
            <a:endParaRPr lang="en-US" sz="1100" dirty="0" smtClean="0"/>
          </a:p>
          <a:p>
            <a:r>
              <a:rPr lang="en-US" sz="1100" dirty="0" smtClean="0"/>
              <a:t> http://www.flickr.com/photos/75167935@N00/9408562753</a:t>
            </a:r>
            <a:endParaRPr lang="en-US" sz="1100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Multi-purpose tools</a:t>
            </a:r>
          </a:p>
          <a:p>
            <a:r>
              <a:rPr lang="en-US" dirty="0" smtClean="0"/>
              <a:t>Costs lower / capabilities increase</a:t>
            </a:r>
          </a:p>
          <a:p>
            <a:r>
              <a:rPr lang="en-US" dirty="0" smtClean="0"/>
              <a:t>More content will be available</a:t>
            </a:r>
          </a:p>
          <a:p>
            <a:r>
              <a:rPr lang="en-US" dirty="0" smtClean="0"/>
              <a:t>More production capabilities will arise</a:t>
            </a:r>
          </a:p>
          <a:p>
            <a:r>
              <a:rPr lang="en-US" dirty="0" smtClean="0"/>
              <a:t>Useful for fieldwork, clinical work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med">
    <p:pull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xel">
  <a:themeElements>
    <a:clrScheme name="Pixel">
      <a:dk1>
        <a:srgbClr val="FFFFFF"/>
      </a:dk1>
      <a:lt1>
        <a:srgbClr val="103154"/>
      </a:lt1>
      <a:dk2>
        <a:srgbClr val="0096FF"/>
      </a:dk2>
      <a:lt2>
        <a:srgbClr val="87FD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Pixel">
      <a:majorFont>
        <a:latin typeface="Corbel"/>
        <a:ea typeface=""/>
        <a:cs typeface=""/>
        <a:font script="Jpan" typeface="メイリオ"/>
      </a:majorFont>
      <a:minorFont>
        <a:latin typeface="Corbel"/>
        <a:ea typeface=""/>
        <a:cs typeface=""/>
        <a:font script="Jpan" typeface="メイリオ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Pixel.thmx</Template>
  <TotalTime>2460</TotalTime>
  <Words>550</Words>
  <Application>Microsoft Macintosh PowerPoint</Application>
  <PresentationFormat>On-screen Show (4:3)</PresentationFormat>
  <Paragraphs>96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Pixel</vt:lpstr>
      <vt:lpstr>Top Trends for Technologies in Higher Education</vt:lpstr>
      <vt:lpstr>Trends to watch</vt:lpstr>
      <vt:lpstr>Flipped classroom</vt:lpstr>
      <vt:lpstr>Why important</vt:lpstr>
      <vt:lpstr>Other considerations</vt:lpstr>
      <vt:lpstr>Assessments of learning in flipped classrooms</vt:lpstr>
      <vt:lpstr>Smartphones and tablets</vt:lpstr>
      <vt:lpstr>Wearable devices</vt:lpstr>
      <vt:lpstr>Why important</vt:lpstr>
      <vt:lpstr>Other considerations</vt:lpstr>
      <vt:lpstr>Makerspaces</vt:lpstr>
      <vt:lpstr>Why important</vt:lpstr>
      <vt:lpstr>Other considerations</vt:lpstr>
      <vt:lpstr>Games and gamification</vt:lpstr>
      <vt:lpstr>Why important</vt:lpstr>
      <vt:lpstr>Other considerations</vt:lpstr>
      <vt:lpstr>Learning analytics</vt:lpstr>
      <vt:lpstr>Why important</vt:lpstr>
      <vt:lpstr>Other considerations</vt:lpstr>
      <vt:lpstr>Resources</vt:lpstr>
      <vt:lpstr>Discussion</vt:lpstr>
      <vt:lpstr>Thank you!</vt:lpstr>
    </vt:vector>
  </TitlesOfParts>
  <Company>CNI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CNI Associate Executive Director</dc:creator>
  <cp:lastModifiedBy>Ahmad ElZorkani</cp:lastModifiedBy>
  <cp:revision>27</cp:revision>
  <dcterms:created xsi:type="dcterms:W3CDTF">2014-03-18T19:06:38Z</dcterms:created>
  <dcterms:modified xsi:type="dcterms:W3CDTF">2014-06-01T14:43:22Z</dcterms:modified>
</cp:coreProperties>
</file>